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21"/>
  </p:notesMasterIdLst>
  <p:sldIdLst>
    <p:sldId id="270" r:id="rId4"/>
    <p:sldId id="272" r:id="rId5"/>
    <p:sldId id="407" r:id="rId6"/>
    <p:sldId id="282" r:id="rId7"/>
    <p:sldId id="295" r:id="rId8"/>
    <p:sldId id="302" r:id="rId9"/>
    <p:sldId id="299" r:id="rId10"/>
    <p:sldId id="304" r:id="rId11"/>
    <p:sldId id="305" r:id="rId12"/>
    <p:sldId id="313" r:id="rId13"/>
    <p:sldId id="309" r:id="rId14"/>
    <p:sldId id="310" r:id="rId15"/>
    <p:sldId id="408" r:id="rId16"/>
    <p:sldId id="410" r:id="rId17"/>
    <p:sldId id="327" r:id="rId18"/>
    <p:sldId id="328" r:id="rId19"/>
    <p:sldId id="409" r:id="rId20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3686" autoAdjust="0"/>
  </p:normalViewPr>
  <p:slideViewPr>
    <p:cSldViewPr>
      <p:cViewPr varScale="1">
        <p:scale>
          <a:sx n="84" d="100"/>
          <a:sy n="84" d="100"/>
        </p:scale>
        <p:origin x="1416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1132"/>
    </p:cViewPr>
    <p:sldLst>
      <p:sld r:id="rId1" collapse="1"/>
    </p:sldLst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-4104"/>
    </p:cViewPr>
  </p:sorterViewPr>
  <p:notesViewPr>
    <p:cSldViewPr>
      <p:cViewPr varScale="1">
        <p:scale>
          <a:sx n="64" d="100"/>
          <a:sy n="64" d="100"/>
        </p:scale>
        <p:origin x="3101" y="82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3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95C9C3D-9871-42CF-B246-6576D78944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FB9872-7393-49AC-B39B-C2EF10E185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414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99CDE92-C91C-4B40-9AED-ADE3A09C6D3C}" type="datetimeFigureOut">
              <a:rPr lang="en-US"/>
              <a:pPr>
                <a:defRPr/>
              </a:pPr>
              <a:t>7/9/2025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6B39C3F-909D-4B8F-A3EF-8142BBF609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6138" cy="3494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E15F76A-52B5-4B9C-BC14-74C3316F79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098" y="4424394"/>
            <a:ext cx="5485805" cy="4190314"/>
          </a:xfrm>
          <a:prstGeom prst="rect">
            <a:avLst/>
          </a:prstGeom>
        </p:spPr>
        <p:txBody>
          <a:bodyPr vert="horz" lIns="91848" tIns="45924" rIns="91848" bIns="4592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73D55-3843-4365-BD64-81C0E1798C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7247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390038-C3E6-4E59-A6B6-FAC389A06C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414" y="8847247"/>
            <a:ext cx="2972098" cy="465077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0724EA0-39EF-41C3-BD7B-512D2C8D88C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9F54D318-9A8E-4A1B-85B4-CA4A170EC9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D51752BC-E618-402D-94ED-5F3C0AC4DB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B81E7E8F-F398-4F05-AA64-55B460452E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815B994-38CB-4245-AA18-56252D851BC7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32811A39-7824-44C2-ADF0-FDD26EF261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BB0B9D-9A7B-4190-A4F1-1EC4C0489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6C44576E-0136-495B-82B9-0C4104740A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F6574F-EE60-4707-B01C-BB05AB643062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DBC0C023-E1FC-431C-9EC8-7BB54F4290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E0D380-94C0-4411-A237-D370D70E4D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18519"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E123CA3B-0024-4F8F-B051-36EF63ADB0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31CBD9-F983-4E22-BFA3-34069F3EAF8A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35855A22-9EFA-4784-B482-1F839FE79E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id="{1CC4A987-0904-4EF0-9EA6-6A7D9DB20D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id="{D6966FB3-746D-46AD-801A-3A0C7DAD7F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AA2950-13BB-4116-96CD-86BF5B99CA0E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>
            <a:extLst>
              <a:ext uri="{FF2B5EF4-FFF2-40B4-BE49-F238E27FC236}">
                <a16:creationId xmlns:a16="http://schemas.microsoft.com/office/drawing/2014/main" id="{54C00548-DF37-4437-BCD2-6E60FA8D7F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06538" y="698500"/>
            <a:ext cx="3897312" cy="29241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D4E267-5E91-46B2-BC8C-085A4CFDB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098" y="3769897"/>
            <a:ext cx="5485805" cy="5100449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404" name="Slide Number Placeholder 3">
            <a:extLst>
              <a:ext uri="{FF2B5EF4-FFF2-40B4-BE49-F238E27FC236}">
                <a16:creationId xmlns:a16="http://schemas.microsoft.com/office/drawing/2014/main" id="{ADEA6ED5-296B-49A2-B989-156B876C7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775AE5-9FC0-4B32-953C-D97E8A7D5684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>
            <a:extLst>
              <a:ext uri="{FF2B5EF4-FFF2-40B4-BE49-F238E27FC236}">
                <a16:creationId xmlns:a16="http://schemas.microsoft.com/office/drawing/2014/main" id="{A8C9E508-9DD3-48F7-9AD4-29F215B45D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693863" y="698500"/>
            <a:ext cx="3435350" cy="2578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9A939E-8AE7-4DE4-BE64-17266CCD9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098" y="3400299"/>
            <a:ext cx="5485805" cy="5617886"/>
          </a:xfrm>
        </p:spPr>
        <p:txBody>
          <a:bodyPr>
            <a:normAutofit/>
          </a:bodyPr>
          <a:lstStyle/>
          <a:p>
            <a:pPr marL="327778" indent="-109259" eaLnBrk="1" fontAlgn="auto" hangingPunct="1">
              <a:lnSpc>
                <a:spcPct val="110000"/>
              </a:lnSpc>
              <a:spcBef>
                <a:spcPts val="1147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104452" name="Slide Number Placeholder 3">
            <a:extLst>
              <a:ext uri="{FF2B5EF4-FFF2-40B4-BE49-F238E27FC236}">
                <a16:creationId xmlns:a16="http://schemas.microsoft.com/office/drawing/2014/main" id="{684F3BD6-763F-42CC-BF0C-3C3BEBF123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9FB8549-3DB4-4F13-9865-E55AD2DC1142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C6217E7-893B-420D-9932-763E0F10E6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2F0AEB34-7D37-40E1-A517-2635957674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069EA01B-CE40-4A13-B82E-1F86FC96EF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A372166-D78C-43BB-AE84-F09293363CFD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0724EA0-39EF-41C3-BD7B-512D2C8D88C3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138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D1E0C988-F44E-43C1-86BB-CA8BE2163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717A95DE-3A50-4E57-A941-B93DB7946A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147"/>
              </a:spcAft>
            </a:pPr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2257D2B0-C815-4157-B1F9-A1FF59658A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36285D1-7E27-4612-98C0-9B921B2B373E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55F84E2B-9C7A-4782-B1E9-B5D67A4E95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071D994-E50F-41AD-83A5-5785F4454C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1147"/>
              </a:spcAft>
              <a:defRPr/>
            </a:pPr>
            <a:endParaRPr 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3B2737AB-736A-4999-9BFF-ECBCCF9D8D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F1F7560-B4EA-47E3-9CBD-8F4EF5CAD017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52F9440C-C229-4F5D-A520-B918C2D2FB9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5042D06C-8884-4C19-BE48-362FA96AD57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147"/>
              </a:spcAft>
            </a:pPr>
            <a:endParaRPr lang="en-US" altLang="en-US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3844813C-934A-412E-B85D-BC2708EB4E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5653195-CCA6-4204-BCD7-5765529F637C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B044D02D-7EA9-4FE6-BBC7-6B88A31F784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753C90-519F-4EAF-933B-E2132E6B9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D288342B-2276-43BE-BD54-43857EEFA7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6464501-45E2-4AA6-A2A5-D6413E49072A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F84717D7-57AE-4110-B821-A4076035CD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165EF7-C98B-40C3-9756-A36405222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098" y="4424394"/>
            <a:ext cx="5485805" cy="444595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sz="4200" dirty="0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A7B46D6D-BE94-4B2B-BDAB-B1B0E7067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77F455-FA37-4071-A4E4-F6D99496CDB3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1BA69989-F91A-4D37-90D4-25895F6E23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D76E30-57AA-4A84-AD9F-72CE80E776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B2A53400-66B1-47E4-B4AB-14985883EA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865B3C-BF7D-4695-8B7A-F2D6361A941D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716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08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37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30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05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12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48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3C3FB67-AE76-4977-8E3C-8C41A1A81A1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D0BCFEC-095D-4522-A97E-347DA94CC7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3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906280-219F-4198-B980-EE63638C054B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89173D-D5CB-420A-AF08-117124894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1E604D0-B25B-4B58-9103-578E817D58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AERMET—Part 2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20AB1BA-D785-489D-AA06-0EF629187080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26412AA-6CF4-441E-8AB4-F10B52691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70656"/>
            <a:ext cx="77724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1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F6CC90D-26C9-47ED-8DB1-0B41019F77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066800"/>
            <a:ext cx="7239000" cy="5232400"/>
          </a:xfrm>
        </p:spPr>
        <p:txBody>
          <a:bodyPr/>
          <a:lstStyle/>
          <a:p>
            <a:pPr marL="457200" lvl="1" indent="0" eaLnBrk="1" hangingPunct="1">
              <a:spcBef>
                <a:spcPts val="1200"/>
              </a:spcBef>
              <a:buFont typeface="Arial" charset="0"/>
              <a:buNone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Recall that site-specific data are not in a data archive, so there is no EXTRACT keyword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filename of the data to process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  <a:tab pos="3657600" algn="l"/>
                <a:tab pos="4800600" algn="l"/>
              </a:tabLs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	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filename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the station and its location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site_id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[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tadjust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XDATES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Specifies the date range to extract from the “archive”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XDATES	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YB/MB/DB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[TO]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YE/ME/DE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70192C6-5923-4234-B468-2550B2095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8974" y="204019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1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</a:p>
        </p:txBody>
      </p:sp>
      <p:sp>
        <p:nvSpPr>
          <p:cNvPr id="66563" name="Content Placeholder 6">
            <a:extLst>
              <a:ext uri="{FF2B5EF4-FFF2-40B4-BE49-F238E27FC236}">
                <a16:creationId xmlns:a16="http://schemas.microsoft.com/office/drawing/2014/main" id="{5A13AEC4-EF1E-4869-B57A-2DEC8ED4C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93274" y="990600"/>
            <a:ext cx="7239000" cy="5486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QAOUT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Output filename of extracted data after it has undergone quality assurance procedures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QAOUT	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qa_output_filename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Specifies the list and order of variables in the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site-specific data file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are to be read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 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record_index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variable_1 variable_2 …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record has a “record index”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FORMAT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format of the data using FORTRAN formatting rules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  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record_index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Fortran_format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6DFB78-B82E-4FAD-A5D8-FF1F6E348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68826"/>
            <a:ext cx="7620000" cy="693174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1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</a:p>
        </p:txBody>
      </p:sp>
      <p:sp>
        <p:nvSpPr>
          <p:cNvPr id="70659" name="Content Placeholder 6">
            <a:extLst>
              <a:ext uri="{FF2B5EF4-FFF2-40B4-BE49-F238E27FC236}">
                <a16:creationId xmlns:a16="http://schemas.microsoft.com/office/drawing/2014/main" id="{06C85618-46A3-4A4D-8E0D-B0CEC889FE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00200" y="990600"/>
            <a:ext cx="7239000" cy="55626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THRESHOLD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Sets the minimum wind speed (meters/second) below which the wind is treated as calm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THRESHOLD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threshold_wind_speed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Set new upper, lower bounds for the QA and missing indicator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RANGE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sfname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lower_bound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&lt;[=]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upper_bound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missing_indicator</a:t>
            </a:r>
            <a:endParaRPr lang="en-US" altLang="en-US" sz="2000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ts val="600"/>
              </a:spcBef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C28353-AA16-BA8A-BEFD-CB4E1825D3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the variables to QA beyond the three default variables (Temp, wind speed &amp;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NO_MISSING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Suppresses missing data QA messages to the MESSAGE file and does not tally the number missing for the QA’d variables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NO_MISSING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sfname1  sfname2  …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sfnameN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57D767-4000-E7BF-47CB-7522849DB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4324" y="152400"/>
            <a:ext cx="7611076" cy="6238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1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08663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30F905-F2D1-4E01-8447-1AF94006E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066800"/>
            <a:ext cx="7534876" cy="4906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as in Stage 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UPPERAIR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output from Stage 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from Stage 1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min. ASOS data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output from Stage 1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55D15A-78CC-7D23-0A97-D4F94420B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8469"/>
            <a:ext cx="7467600" cy="623888"/>
          </a:xfrm>
        </p:spPr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File—Stage 2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33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191E772-8AF9-47BD-AE2C-F5E47BB8B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6962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2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METPREP</a:t>
            </a:r>
          </a:p>
        </p:txBody>
      </p:sp>
      <p:sp>
        <p:nvSpPr>
          <p:cNvPr id="101379" name="Content Placeholder 6">
            <a:extLst>
              <a:ext uri="{FF2B5EF4-FFF2-40B4-BE49-F238E27FC236}">
                <a16:creationId xmlns:a16="http://schemas.microsoft.com/office/drawing/2014/main" id="{335F4A00-5625-4601-8C02-EC0D5233FC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1200150"/>
            <a:ext cx="7239000" cy="5232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Pathway instructs AERMET how to process the data: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Defines how the boundary layer calculations are to be made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Creates the two meteorological files required by AERMOD</a:t>
            </a:r>
          </a:p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METPREP has an extensive array of keywords; we will look only at the one’s used in the exercise</a:t>
            </a:r>
          </a:p>
          <a:p>
            <a:pPr lvl="1" eaLnBrk="1" hangingPunct="1">
              <a:buFont typeface="Arial" panose="020B0604020202020204" pitchFamily="34" charset="0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  <a:defRPr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defRPr/>
            </a:pP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97B9B7-DD5B-4847-8AE1-F8D1C094F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57944"/>
            <a:ext cx="7696200" cy="10810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2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METPREP</a:t>
            </a:r>
            <a:endParaRPr lang="en-US" sz="32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27" name="Content Placeholder 6">
            <a:extLst>
              <a:ext uri="{FF2B5EF4-FFF2-40B4-BE49-F238E27FC236}">
                <a16:creationId xmlns:a16="http://schemas.microsoft.com/office/drawing/2014/main" id="{7210C39F-158F-43B9-8CAB-5E6C89451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988731"/>
            <a:ext cx="7239000" cy="5232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 the processing methodology/option for a variable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 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atmospheric_variable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option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NWS_HGT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NWS instrument height, in meters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NWS_HGT  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variable_name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instrument_height</a:t>
            </a:r>
            <a:endParaRPr lang="en-US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OUTPUT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of surface and near-surface parameters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 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parameter_filename</a:t>
            </a:r>
            <a:endParaRPr lang="en-US" alt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 contains met observations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parameter_filename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BB1092-4B20-800F-6D3A-0DDC06FC5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AERSURF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(Identifies location of surface characteristics)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 name from AERSURFACE “</a:t>
            </a:r>
            <a:r>
              <a:rPr lang="en-US" altLang="en-US" sz="20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PRIMARY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output from on-site data …\MC\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AERSURF2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(Identifies location of surface characteristics)    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name for AERSURFACE “</a:t>
            </a:r>
            <a:r>
              <a:rPr lang="en-US" altLang="en-US" sz="20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output from met site used for substitution …\KABE2\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FAE9C6-FF73-1212-4B49-F5949D2B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696200" cy="6238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Keywords—Stage 2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METPREP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3389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>
            <a:extLst>
              <a:ext uri="{FF2B5EF4-FFF2-40B4-BE49-F238E27FC236}">
                <a16:creationId xmlns:a16="http://schemas.microsoft.com/office/drawing/2014/main" id="{62618DC1-B6BF-49D9-BE9A-35C0F44AC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143000"/>
            <a:ext cx="7534275" cy="4906963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pathways, keywords, and options in AERMET control files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AERMET control files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Execute each of the two stages of AERMET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QA AERMET output</a:t>
            </a:r>
          </a:p>
          <a:p>
            <a:pPr marL="282575" indent="-282575" eaLnBrk="1" hangingPunct="1">
              <a:spcBef>
                <a:spcPts val="2013"/>
              </a:spcBef>
              <a:defRPr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FA5362-B301-4613-B3D1-B7E21D73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13" y="0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28223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870BC8-7660-45E5-A4B7-951808A9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 Processing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92AE46-F531-C9F9-1480-F4B69121B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219200"/>
            <a:ext cx="79248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CDC193-1B3D-48EA-B932-47011731D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77" y="6191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</a:t>
            </a:r>
          </a:p>
        </p:txBody>
      </p:sp>
      <p:sp>
        <p:nvSpPr>
          <p:cNvPr id="19459" name="Content Placeholder 6">
            <a:extLst>
              <a:ext uri="{FF2B5EF4-FFF2-40B4-BE49-F238E27FC236}">
                <a16:creationId xmlns:a16="http://schemas.microsoft.com/office/drawing/2014/main" id="{DE27BFA3-DB35-479A-9053-526A0D9E23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685800"/>
            <a:ext cx="7239000" cy="5867400"/>
          </a:xfrm>
        </p:spPr>
        <p:txBody>
          <a:bodyPr/>
          <a:lstStyle/>
          <a:p>
            <a:pPr eaLnBrk="1" hangingPunct="1"/>
            <a:endParaRPr lang="en-US" alt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 Pathways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JOB—report files (all stages)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SURFACE—Standard ASOS (Stage 1) and 1-min ASOS (Stage 2)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UPPERAIR—typically twice-daily NWS soundings (Stage 1)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ONSITE—site-specific data (Stage 1)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METPREP—Stage 2</a:t>
            </a:r>
          </a:p>
          <a:p>
            <a:pPr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7BEAF6-6E30-4FD3-A821-BFD73B67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File—Stage 1</a:t>
            </a:r>
          </a:p>
        </p:txBody>
      </p:sp>
      <p:sp>
        <p:nvSpPr>
          <p:cNvPr id="25603" name="Content Placeholder 6">
            <a:extLst>
              <a:ext uri="{FF2B5EF4-FFF2-40B4-BE49-F238E27FC236}">
                <a16:creationId xmlns:a16="http://schemas.microsoft.com/office/drawing/2014/main" id="{726FE6A4-5BB5-4F08-A9E0-3335FDD40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143000"/>
            <a:ext cx="72390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Allowable pathways in AERMET Stage 1: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UPPERAIR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ONSITE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AERMET Stage 1 do: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Extracts data from two archive files: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1) SURFACE  &amp;  2) UPPERAIR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Archive file are fixed with unchanging format for storing data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Performs a basic QA check on the quality of SURFACE, UPPERAIR &amp; ONSITE data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4A9717-20BA-44A2-BDC5-840DC1D66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3180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-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Stage 1                                                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 </a:t>
            </a: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40A37-5D96-4745-A974-5DDF29BC15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270000"/>
            <a:ext cx="7239000" cy="5232400"/>
          </a:xfrm>
        </p:spPr>
        <p:txBody>
          <a:bodyPr/>
          <a:lstStyle/>
          <a:p>
            <a:pPr marL="457200" lvl="1" indent="0" eaLnBrk="1" hangingPunct="1">
              <a:spcBef>
                <a:spcPts val="1800"/>
              </a:spcBef>
              <a:buFont typeface="Arial" charset="0"/>
              <a:buNone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Allows the user to specify the files where all messages are stored and summarized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sz="20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MESSAGES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Name of the file where AERMET will store all the messages during the run</a:t>
            </a:r>
            <a:endParaRPr 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286000" algn="l"/>
              </a:tabLst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MESSAGES 	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message filename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sz="20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of the file where AERMET generates a summary of the input and the messages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286000" algn="l"/>
              </a:tabLst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	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filename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buFont typeface="Trebuchet MS" pitchFamily="34" charset="0"/>
              <a:buNone/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C00C7CF-7A95-4B1E-8FC8-DC26F71E0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"/>
            <a:ext cx="83058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Stage 1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32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upperair</a:t>
            </a:r>
            <a:endParaRPr lang="en-US" sz="32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EC2DD6-270F-4058-AD22-EF14F67E7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143000"/>
            <a:ext cx="7239000" cy="5232400"/>
          </a:xfrm>
        </p:spPr>
        <p:txBody>
          <a:bodyPr/>
          <a:lstStyle/>
          <a:p>
            <a:pPr marL="457200" lvl="1" indent="0" eaLnBrk="1" hangingPunct="1">
              <a:spcBef>
                <a:spcPts val="1200"/>
              </a:spcBef>
              <a:buFont typeface="Arial" charset="0"/>
              <a:buNone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section that tells AERMET what upper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air sounding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surface data to process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filename of the “archived” data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  <a:tab pos="3657600" algn="l"/>
                <a:tab pos="4800600" algn="l"/>
              </a:tabLst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	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archive_filename   file_format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EXTRACT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Output filename of extracted data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	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extracted_data_filename</a:t>
            </a:r>
            <a:endParaRPr lang="en-US" sz="2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2400"/>
              </a:spcBef>
              <a:buFont typeface="Wingdings" pitchFamily="2" charset="2"/>
              <a:buChar char="Ø"/>
            </a:pPr>
            <a:r>
              <a:rPr lang="en-US" alt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the station and its location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site_id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tadjust</a:t>
            </a:r>
            <a:endParaRPr lang="en-US" altLang="en-US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B01E545-B129-44DE-B69D-829BD425F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 Keywords - Stage 1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3200" dirty="0" err="1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upperair</a:t>
            </a:r>
            <a:endParaRPr lang="en-US" sz="32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79" name="Content Placeholder 6">
            <a:extLst>
              <a:ext uri="{FF2B5EF4-FFF2-40B4-BE49-F238E27FC236}">
                <a16:creationId xmlns:a16="http://schemas.microsoft.com/office/drawing/2014/main" id="{890B81A4-D3DE-4226-BF02-F4FF99040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7274" y="1447800"/>
            <a:ext cx="7239000" cy="426720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Font typeface="Wingdings" pitchFamily="2" charset="2"/>
              <a:buChar char="Ø"/>
            </a:pPr>
            <a:r>
              <a:rPr lang="en-US" altLang="en-US" sz="28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XDATES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 the date range to extract from the “archive”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XDATES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YB/MB/DB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[TO]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YE/ME/DE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  <a:defRPr/>
            </a:pPr>
            <a:r>
              <a:rPr lang="en-US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QAOUT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Output filename of extracted data after it has undergone quality assurance procedures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  <a:defRPr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QAOUT	</a:t>
            </a:r>
            <a:r>
              <a:rPr 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qa_output_filename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buNone/>
            </a:pPr>
            <a:endParaRPr lang="en-US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F7DDD5-8D07-43DF-89EB-374D8AF0EE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6C38EE-4CC0-44F8-87A2-8851E1BDB4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13941</TotalTime>
  <Words>920</Words>
  <Application>Microsoft Office PowerPoint</Application>
  <PresentationFormat>On-screen Show (4:3)</PresentationFormat>
  <Paragraphs>126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Trebuchet MS</vt:lpstr>
      <vt:lpstr>Calibri</vt:lpstr>
      <vt:lpstr>Times New Roman</vt:lpstr>
      <vt:lpstr>Wingdings</vt:lpstr>
      <vt:lpstr>Arial</vt:lpstr>
      <vt:lpstr>APTI_Template_AIR</vt:lpstr>
      <vt:lpstr>AERMET—Part 2</vt:lpstr>
      <vt:lpstr>Learning Objectives</vt:lpstr>
      <vt:lpstr>PowerPoint Presentation</vt:lpstr>
      <vt:lpstr>AERMET Processing</vt:lpstr>
      <vt:lpstr>The Control File</vt:lpstr>
      <vt:lpstr>The Control File—Stage 1</vt:lpstr>
      <vt:lpstr>The Control File - Stage 1                                                   Keyword JOB</vt:lpstr>
      <vt:lpstr>The Control File Keywords - Stage 1 surface &amp; upperair</vt:lpstr>
      <vt:lpstr>The Control File Keywords - Stage 1 surface &amp; upperair</vt:lpstr>
      <vt:lpstr>The Control File Keywords—Stage 1 ONSITE</vt:lpstr>
      <vt:lpstr>The Control File Keywords—Stage 1 ONSITE</vt:lpstr>
      <vt:lpstr>The Control File Keywords—Stage 1 ONSITE</vt:lpstr>
      <vt:lpstr>The Control File Keywords—Stage 1 ONSITE</vt:lpstr>
      <vt:lpstr>The Control File—Stage 2 </vt:lpstr>
      <vt:lpstr>The Control File Keywords—Stage 2 METPREP</vt:lpstr>
      <vt:lpstr>The Control File Keywords—Stage 2 METPREP</vt:lpstr>
      <vt:lpstr>The Control File Keywords—Stage 2 METPREP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743</cp:revision>
  <cp:lastPrinted>2021-07-03T16:18:09Z</cp:lastPrinted>
  <dcterms:created xsi:type="dcterms:W3CDTF">2013-08-20T21:56:03Z</dcterms:created>
  <dcterms:modified xsi:type="dcterms:W3CDTF">2025-07-09T19:47:01Z</dcterms:modified>
</cp:coreProperties>
</file>